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807200" cy="99393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1862" y="-76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Shelia VNF"/>
                <a:cs typeface="Shelia VN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helia VNF"/>
                <a:cs typeface="Shelia VN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helia VNF"/>
                <a:cs typeface="Shelia VN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helia VNF"/>
                <a:cs typeface="Shelia VN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4388" y="122535"/>
            <a:ext cx="253682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Shelia VNF"/>
                <a:cs typeface="Shelia VN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Craigie</a:t>
            </a:r>
            <a:r>
              <a:rPr spc="150" dirty="0"/>
              <a:t> </a:t>
            </a:r>
            <a:r>
              <a:rPr spc="-20" dirty="0"/>
              <a:t>Knowe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18810" y="881177"/>
            <a:ext cx="1327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Drink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List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76853" y="5780094"/>
            <a:ext cx="0" cy="3372485"/>
          </a:xfrm>
          <a:custGeom>
            <a:avLst/>
            <a:gdLst/>
            <a:ahLst/>
            <a:cxnLst/>
            <a:rect l="l" t="t" r="r" b="b"/>
            <a:pathLst>
              <a:path h="3372484">
                <a:moveTo>
                  <a:pt x="0" y="3372281"/>
                </a:moveTo>
                <a:lnTo>
                  <a:pt x="0" y="0"/>
                </a:lnTo>
              </a:path>
            </a:pathLst>
          </a:custGeom>
          <a:ln w="25400">
            <a:solidFill>
              <a:srgbClr val="FFC6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4600" y="1655486"/>
            <a:ext cx="595757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2025</a:t>
            </a:r>
            <a:r>
              <a:rPr sz="1100" spc="8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8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8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Estate</a:t>
            </a:r>
            <a:r>
              <a:rPr sz="1100" spc="8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4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Riesling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$12.00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$40.00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2024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6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White</a:t>
            </a:r>
            <a:r>
              <a:rPr sz="1100" spc="6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Pinot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Gris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$13.00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$45.00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2024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7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Estate</a:t>
            </a:r>
            <a:r>
              <a:rPr sz="1100" spc="7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Chardonnay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$13.00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$45.00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2025</a:t>
            </a:r>
            <a:r>
              <a:rPr sz="1100" spc="10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10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5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White</a:t>
            </a:r>
            <a:r>
              <a:rPr sz="1100" spc="10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55" dirty="0">
                <a:latin typeface="Trebuchet MS"/>
                <a:cs typeface="Trebuchet MS"/>
              </a:rPr>
              <a:t> </a:t>
            </a:r>
            <a:r>
              <a:rPr sz="1100" spc="35" dirty="0">
                <a:latin typeface="Trebuchet MS"/>
                <a:cs typeface="Trebuchet MS"/>
              </a:rPr>
              <a:t>Rosé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$12.00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$38.00</a:t>
            </a:r>
            <a:endParaRPr lang="en-US" sz="1100" spc="-1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lang="en-AU" sz="1100" spc="-10" dirty="0">
                <a:latin typeface="Trebuchet MS"/>
                <a:cs typeface="Trebuchet MS"/>
              </a:rPr>
              <a:t>2016 Craigie Knowe Estate Riesling	$20.00	$80.00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6345" y="3656535"/>
            <a:ext cx="6019799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2024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6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White</a:t>
            </a:r>
            <a:r>
              <a:rPr sz="1100" spc="6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Pinot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Noir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$12.00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$38.00</a:t>
            </a: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2024</a:t>
            </a:r>
            <a:r>
              <a:rPr sz="1100" spc="6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6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6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Estate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Pinot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Noir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$17.00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$60.00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</a:t>
            </a:r>
            <a:r>
              <a:rPr sz="1100" dirty="0">
                <a:latin typeface="Palatino Linotype"/>
                <a:cs typeface="Palatino Linotype"/>
              </a:rPr>
              <a:t>4</a:t>
            </a:r>
            <a:r>
              <a:rPr sz="1100" spc="270" dirty="0">
                <a:latin typeface="Palatino Linotype"/>
                <a:cs typeface="Palatino Linotype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25" dirty="0">
                <a:latin typeface="Trebuchet MS"/>
                <a:cs typeface="Trebuchet MS"/>
              </a:rPr>
              <a:t> </a:t>
            </a:r>
            <a:r>
              <a:rPr sz="1100" spc="55" dirty="0">
                <a:latin typeface="Trebuchet MS"/>
                <a:cs typeface="Trebuchet MS"/>
              </a:rPr>
              <a:t>Knowe</a:t>
            </a:r>
            <a:r>
              <a:rPr sz="1100" spc="30" dirty="0">
                <a:latin typeface="Trebuchet MS"/>
                <a:cs typeface="Trebuchet MS"/>
              </a:rPr>
              <a:t> </a:t>
            </a:r>
            <a:r>
              <a:rPr sz="1100" spc="-35" dirty="0">
                <a:latin typeface="Palatino Linotype"/>
                <a:cs typeface="Palatino Linotype"/>
              </a:rPr>
              <a:t>White</a:t>
            </a:r>
            <a:r>
              <a:rPr sz="1100" spc="85" dirty="0">
                <a:latin typeface="Palatino Linotype"/>
                <a:cs typeface="Palatino Linotype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-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Cabernet</a:t>
            </a:r>
            <a:r>
              <a:rPr sz="1100" spc="3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Palatino Linotype"/>
                <a:cs typeface="Palatino Linotype"/>
              </a:rPr>
              <a:t>Merlot</a:t>
            </a:r>
            <a:r>
              <a:rPr sz="1100" dirty="0">
                <a:latin typeface="Palatino Linotype"/>
                <a:cs typeface="Palatino Linotype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</a:t>
            </a:r>
            <a:r>
              <a:rPr sz="1100" spc="-10" dirty="0">
                <a:latin typeface="Palatino Linotype"/>
                <a:cs typeface="Palatino Linotype"/>
              </a:rPr>
              <a:t>5</a:t>
            </a:r>
            <a:r>
              <a:rPr sz="1100" spc="-10" dirty="0">
                <a:latin typeface="Trebuchet MS"/>
                <a:cs typeface="Trebuchet MS"/>
              </a:rPr>
              <a:t>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</a:t>
            </a:r>
            <a:r>
              <a:rPr sz="1100" spc="-10" dirty="0">
                <a:latin typeface="Palatino Linotype"/>
                <a:cs typeface="Palatino Linotype"/>
              </a:rPr>
              <a:t>45</a:t>
            </a:r>
            <a:r>
              <a:rPr sz="1100" spc="-10" dirty="0">
                <a:latin typeface="Trebuchet MS"/>
                <a:cs typeface="Trebuchet MS"/>
              </a:rPr>
              <a:t>.00</a:t>
            </a:r>
            <a:endParaRPr lang="en-US" sz="1100" spc="-1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lang="en-AU" sz="1100" spc="-10" dirty="0">
                <a:latin typeface="Trebuchet MS"/>
                <a:cs typeface="Trebuchet MS"/>
              </a:rPr>
              <a:t>2017 Craigie Knowe Estate Label Pinot Noir	$30.00	$125.00</a:t>
            </a: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669665" algn="l"/>
                <a:tab pos="5498465" algn="l"/>
              </a:tabLst>
            </a:pPr>
            <a:r>
              <a:rPr lang="en-US" sz="1100" dirty="0">
                <a:latin typeface="Trebuchet MS"/>
                <a:cs typeface="Trebuchet MS"/>
              </a:rPr>
              <a:t>2015 Craigie Knowe Estate Cabernet Sauvignon	$30.00	$125.00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221" y="5562684"/>
            <a:ext cx="59480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9665" algn="l"/>
                <a:tab pos="5498465" algn="l"/>
              </a:tabLst>
            </a:pPr>
            <a:r>
              <a:rPr sz="1100" dirty="0">
                <a:latin typeface="Trebuchet MS"/>
                <a:cs typeface="Trebuchet MS"/>
              </a:rPr>
              <a:t>2022</a:t>
            </a:r>
            <a:r>
              <a:rPr sz="1100" spc="114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Craigie</a:t>
            </a:r>
            <a:r>
              <a:rPr sz="1100" spc="1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Knowe</a:t>
            </a:r>
            <a:r>
              <a:rPr sz="1100" spc="6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White</a:t>
            </a:r>
            <a:r>
              <a:rPr sz="1100" spc="114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Label</a:t>
            </a:r>
            <a:r>
              <a:rPr sz="1100" spc="7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Sparkling</a:t>
            </a:r>
            <a:r>
              <a:rPr sz="1100" spc="120" dirty="0">
                <a:latin typeface="Trebuchet MS"/>
                <a:cs typeface="Trebuchet MS"/>
              </a:rPr>
              <a:t> </a:t>
            </a:r>
            <a:r>
              <a:rPr sz="1100" spc="35" dirty="0">
                <a:latin typeface="Trebuchet MS"/>
                <a:cs typeface="Trebuchet MS"/>
              </a:rPr>
              <a:t>Rosé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</a:t>
            </a:r>
            <a:r>
              <a:rPr sz="1100" spc="-10" dirty="0">
                <a:latin typeface="Palatino Linotype"/>
                <a:cs typeface="Palatino Linotype"/>
              </a:rPr>
              <a:t>5</a:t>
            </a:r>
            <a:r>
              <a:rPr sz="1100" spc="-10" dirty="0">
                <a:latin typeface="Trebuchet MS"/>
                <a:cs typeface="Trebuchet MS"/>
              </a:rPr>
              <a:t>.00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$55.00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8099" y="6270283"/>
            <a:ext cx="2765425" cy="3587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  <a:tabLst>
                <a:tab pos="2298065" algn="l"/>
              </a:tabLst>
            </a:pPr>
            <a:r>
              <a:rPr sz="1100" spc="65" dirty="0">
                <a:latin typeface="Trebuchet MS"/>
                <a:cs typeface="Trebuchet MS"/>
              </a:rPr>
              <a:t>"NEW"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Bluﬀ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Spirits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spc="50" dirty="0">
                <a:latin typeface="Trebuchet MS"/>
                <a:cs typeface="Trebuchet MS"/>
              </a:rPr>
              <a:t>Swansea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Sunrise</a:t>
            </a:r>
            <a:r>
              <a:rPr sz="1100" spc="-25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Vodka </a:t>
            </a:r>
            <a:r>
              <a:rPr sz="1100" spc="-10" dirty="0">
                <a:latin typeface="Trebuchet MS"/>
                <a:cs typeface="Trebuchet MS"/>
              </a:rPr>
              <a:t>spritzer</a:t>
            </a:r>
            <a:r>
              <a:rPr sz="1100" spc="-6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with</a:t>
            </a:r>
            <a:r>
              <a:rPr sz="1100" spc="1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Cabernet</a:t>
            </a:r>
            <a:r>
              <a:rPr sz="1100" spc="1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Sauvignon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$15.00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8099" y="6752883"/>
            <a:ext cx="2727960" cy="6883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  <a:tabLst>
                <a:tab pos="2298065" algn="l"/>
              </a:tabLst>
            </a:pPr>
            <a:r>
              <a:rPr sz="1100" spc="65" dirty="0">
                <a:latin typeface="Trebuchet MS"/>
                <a:cs typeface="Trebuchet MS"/>
              </a:rPr>
              <a:t>"NEW"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Bluﬀ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Spirits</a:t>
            </a:r>
            <a:r>
              <a:rPr sz="1100" spc="5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Bicheno</a:t>
            </a:r>
            <a:r>
              <a:rPr sz="1100" spc="5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Breeze </a:t>
            </a:r>
            <a:r>
              <a:rPr sz="1100" spc="-20" dirty="0">
                <a:latin typeface="Trebuchet MS"/>
                <a:cs typeface="Trebuchet MS"/>
              </a:rPr>
              <a:t>Vodka </a:t>
            </a:r>
            <a:r>
              <a:rPr sz="1100" spc="-10" dirty="0">
                <a:latin typeface="Trebuchet MS"/>
                <a:cs typeface="Trebuchet MS"/>
              </a:rPr>
              <a:t>spritzer</a:t>
            </a:r>
            <a:r>
              <a:rPr sz="1100" spc="-10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with</a:t>
            </a:r>
            <a:r>
              <a:rPr sz="1100" spc="-4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Pinot</a:t>
            </a:r>
            <a:r>
              <a:rPr sz="1100" spc="-40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Gris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$12.00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100" spc="65" dirty="0">
                <a:latin typeface="Trebuchet MS"/>
                <a:cs typeface="Trebuchet MS"/>
              </a:rPr>
              <a:t>"NEW"</a:t>
            </a:r>
            <a:r>
              <a:rPr sz="1100" spc="-4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Bluﬀ</a:t>
            </a:r>
            <a:r>
              <a:rPr sz="1100" spc="-4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Spirits</a:t>
            </a:r>
            <a:r>
              <a:rPr sz="1100" spc="-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Freycinet</a:t>
            </a:r>
            <a:r>
              <a:rPr sz="1100" spc="-1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Glow</a:t>
            </a:r>
            <a:r>
              <a:rPr sz="1100" spc="-90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Vodka</a:t>
            </a:r>
            <a:endParaRPr sz="1100">
              <a:latin typeface="Trebuchet MS"/>
              <a:cs typeface="Trebuchet M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39049" y="7434365"/>
          <a:ext cx="2778760" cy="1814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5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15">
                <a:tc>
                  <a:txBody>
                    <a:bodyPr/>
                    <a:lstStyle/>
                    <a:p>
                      <a:pPr marL="31750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spritzer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$10.00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50" dirty="0">
                          <a:latin typeface="Trebuchet MS"/>
                          <a:cs typeface="Trebuchet MS"/>
                        </a:rPr>
                        <a:t>Cascade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Premium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Light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$8.00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Boags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St</a:t>
                      </a:r>
                      <a:r>
                        <a:rPr sz="11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George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$8.00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75" dirty="0">
                          <a:latin typeface="Trebuchet MS"/>
                          <a:cs typeface="Trebuchet MS"/>
                        </a:rPr>
                        <a:t>Boags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Premium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$12.00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Bicheno</a:t>
                      </a:r>
                      <a:r>
                        <a:rPr sz="1100" spc="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Beer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$12.00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31750">
                        <a:lnSpc>
                          <a:spcPts val="1255"/>
                        </a:lnSpc>
                        <a:spcBef>
                          <a:spcPts val="585"/>
                        </a:spcBef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Pre-mix</a:t>
                      </a:r>
                      <a:r>
                        <a:rPr sz="1100" spc="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Spirits</a:t>
                      </a:r>
                      <a:r>
                        <a:rPr sz="11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ginger</a:t>
                      </a:r>
                      <a:r>
                        <a:rPr sz="1100" spc="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beer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ts val="1255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$12.00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3915950" y="6257583"/>
            <a:ext cx="26606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8065" algn="l"/>
              </a:tabLst>
            </a:pPr>
            <a:r>
              <a:rPr sz="1100" spc="-25" dirty="0">
                <a:latin typeface="Trebuchet MS"/>
                <a:cs typeface="Trebuchet MS"/>
              </a:rPr>
              <a:t>Gillespie’s</a:t>
            </a:r>
            <a:r>
              <a:rPr sz="1100" spc="4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Ginger</a:t>
            </a:r>
            <a:r>
              <a:rPr sz="1100" spc="15" dirty="0">
                <a:latin typeface="Trebuchet MS"/>
                <a:cs typeface="Trebuchet MS"/>
              </a:rPr>
              <a:t> </a:t>
            </a:r>
            <a:r>
              <a:rPr sz="1100" spc="-20" dirty="0">
                <a:latin typeface="Trebuchet MS"/>
                <a:cs typeface="Trebuchet MS"/>
              </a:rPr>
              <a:t>Beer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$7.00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15950" y="6587783"/>
            <a:ext cx="1953895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sz="1100" dirty="0">
                <a:latin typeface="Trebuchet MS"/>
                <a:cs typeface="Trebuchet MS"/>
              </a:rPr>
              <a:t>Coke</a:t>
            </a:r>
            <a:r>
              <a:rPr sz="1100" spc="-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Zero</a:t>
            </a:r>
            <a:r>
              <a:rPr sz="1100" spc="10" dirty="0">
                <a:latin typeface="Trebuchet MS"/>
                <a:cs typeface="Trebuchet MS"/>
              </a:rPr>
              <a:t> </a:t>
            </a:r>
            <a:r>
              <a:rPr sz="1100" spc="-325" dirty="0">
                <a:latin typeface="Trebuchet MS"/>
                <a:cs typeface="Trebuchet MS"/>
              </a:rPr>
              <a:t>|</a:t>
            </a:r>
            <a:r>
              <a:rPr sz="1100" spc="5" dirty="0">
                <a:latin typeface="Trebuchet MS"/>
                <a:cs typeface="Trebuchet MS"/>
              </a:rPr>
              <a:t> </a:t>
            </a:r>
            <a:r>
              <a:rPr sz="1100" spc="50" dirty="0">
                <a:latin typeface="Trebuchet MS"/>
                <a:cs typeface="Trebuchet MS"/>
              </a:rPr>
              <a:t>Lemonade</a:t>
            </a:r>
            <a:r>
              <a:rPr sz="1100" dirty="0">
                <a:latin typeface="Trebuchet MS"/>
                <a:cs typeface="Trebuchet MS"/>
              </a:rPr>
              <a:t> </a:t>
            </a:r>
            <a:r>
              <a:rPr sz="1100" spc="-325" dirty="0">
                <a:latin typeface="Trebuchet MS"/>
                <a:cs typeface="Trebuchet MS"/>
              </a:rPr>
              <a:t>|</a:t>
            </a:r>
            <a:r>
              <a:rPr sz="1100" spc="5" dirty="0">
                <a:latin typeface="Trebuchet MS"/>
                <a:cs typeface="Trebuchet MS"/>
              </a:rPr>
              <a:t> </a:t>
            </a:r>
            <a:r>
              <a:rPr sz="1100" spc="55" dirty="0">
                <a:latin typeface="Trebuchet MS"/>
                <a:cs typeface="Trebuchet MS"/>
              </a:rPr>
              <a:t>Solo</a:t>
            </a:r>
            <a:r>
              <a:rPr sz="1100" spc="5" dirty="0">
                <a:latin typeface="Trebuchet MS"/>
                <a:cs typeface="Trebuchet MS"/>
              </a:rPr>
              <a:t> </a:t>
            </a:r>
            <a:r>
              <a:rPr sz="1100" spc="-375" dirty="0">
                <a:latin typeface="Trebuchet MS"/>
                <a:cs typeface="Trebuchet MS"/>
              </a:rPr>
              <a:t>|</a:t>
            </a:r>
            <a:r>
              <a:rPr sz="1100" dirty="0">
                <a:latin typeface="Trebuchet MS"/>
                <a:cs typeface="Trebuchet MS"/>
              </a:rPr>
              <a:t> Sunkist</a:t>
            </a:r>
            <a:r>
              <a:rPr sz="1100" spc="50" dirty="0">
                <a:latin typeface="Trebuchet MS"/>
                <a:cs typeface="Trebuchet MS"/>
              </a:rPr>
              <a:t> </a:t>
            </a:r>
            <a:r>
              <a:rPr sz="1100" spc="-325" dirty="0">
                <a:latin typeface="Trebuchet MS"/>
                <a:cs typeface="Trebuchet MS"/>
              </a:rPr>
              <a:t>|</a:t>
            </a:r>
            <a:r>
              <a:rPr sz="1100" spc="5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Fanta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01950" y="6752883"/>
            <a:ext cx="386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Trebuchet MS"/>
                <a:cs typeface="Trebuchet MS"/>
              </a:rPr>
              <a:t>$4.00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5950" y="7083083"/>
            <a:ext cx="267843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10"/>
              </a:lnSpc>
              <a:spcBef>
                <a:spcPts val="100"/>
              </a:spcBef>
            </a:pPr>
            <a:r>
              <a:rPr sz="1100" dirty="0">
                <a:latin typeface="Trebuchet MS"/>
                <a:cs typeface="Trebuchet MS"/>
              </a:rPr>
              <a:t>Juice</a:t>
            </a:r>
            <a:r>
              <a:rPr sz="1100" spc="25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popper</a:t>
            </a:r>
            <a:r>
              <a:rPr sz="1100" spc="-5" dirty="0">
                <a:latin typeface="Trebuchet MS"/>
                <a:cs typeface="Trebuchet MS"/>
              </a:rPr>
              <a:t> </a:t>
            </a:r>
            <a:r>
              <a:rPr sz="1100" spc="60" dirty="0">
                <a:latin typeface="Trebuchet MS"/>
                <a:cs typeface="Trebuchet MS"/>
              </a:rPr>
              <a:t>-</a:t>
            </a:r>
            <a:r>
              <a:rPr sz="1100" spc="3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ask</a:t>
            </a:r>
            <a:r>
              <a:rPr sz="1100" spc="25" dirty="0">
                <a:latin typeface="Trebuchet MS"/>
                <a:cs typeface="Trebuchet MS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staﬀ</a:t>
            </a:r>
            <a:r>
              <a:rPr sz="1100" dirty="0">
                <a:latin typeface="Trebuchet MS"/>
                <a:cs typeface="Trebuchet MS"/>
              </a:rPr>
              <a:t> </a:t>
            </a:r>
            <a:r>
              <a:rPr sz="1100" spc="-25" dirty="0">
                <a:latin typeface="Trebuchet MS"/>
                <a:cs typeface="Trebuchet MS"/>
              </a:rPr>
              <a:t>for</a:t>
            </a:r>
            <a:r>
              <a:rPr sz="1100" spc="-5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flavours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ts val="1310"/>
              </a:lnSpc>
              <a:tabLst>
                <a:tab pos="2298065" algn="l"/>
              </a:tabLst>
            </a:pPr>
            <a:r>
              <a:rPr sz="1100" spc="-20" dirty="0">
                <a:latin typeface="Trebuchet MS"/>
                <a:cs typeface="Trebuchet MS"/>
              </a:rPr>
              <a:t>|Spring</a:t>
            </a:r>
            <a:r>
              <a:rPr sz="1100" spc="-30" dirty="0">
                <a:latin typeface="Trebuchet MS"/>
                <a:cs typeface="Trebuchet MS"/>
              </a:rPr>
              <a:t> </a:t>
            </a:r>
            <a:r>
              <a:rPr sz="1100" dirty="0">
                <a:latin typeface="Trebuchet MS"/>
                <a:cs typeface="Trebuchet MS"/>
              </a:rPr>
              <a:t>Water</a:t>
            </a:r>
            <a:r>
              <a:rPr sz="1100" spc="-15" dirty="0">
                <a:latin typeface="Trebuchet MS"/>
                <a:cs typeface="Trebuchet MS"/>
              </a:rPr>
              <a:t> </a:t>
            </a:r>
            <a:r>
              <a:rPr sz="1100" spc="60" dirty="0">
                <a:latin typeface="Trebuchet MS"/>
                <a:cs typeface="Trebuchet MS"/>
              </a:rPr>
              <a:t>600ml</a:t>
            </a:r>
            <a:r>
              <a:rPr sz="1100" dirty="0">
                <a:latin typeface="Trebuchet MS"/>
                <a:cs typeface="Trebuchet MS"/>
              </a:rPr>
              <a:t>	</a:t>
            </a:r>
            <a:r>
              <a:rPr sz="1100" spc="-10" dirty="0">
                <a:latin typeface="Trebuchet MS"/>
                <a:cs typeface="Trebuchet MS"/>
              </a:rPr>
              <a:t>$4.00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100" spc="10" dirty="0">
                <a:latin typeface="Trebuchet MS"/>
                <a:cs typeface="Trebuchet MS"/>
              </a:rPr>
              <a:t>Pure</a:t>
            </a:r>
            <a:r>
              <a:rPr sz="1100" spc="-20" dirty="0">
                <a:latin typeface="Trebuchet MS"/>
                <a:cs typeface="Trebuchet MS"/>
              </a:rPr>
              <a:t> </a:t>
            </a:r>
            <a:r>
              <a:rPr sz="1100" spc="10" dirty="0">
                <a:latin typeface="Trebuchet MS"/>
                <a:cs typeface="Trebuchet MS"/>
              </a:rPr>
              <a:t>Tassie</a:t>
            </a:r>
            <a:r>
              <a:rPr sz="1100" spc="20" dirty="0">
                <a:latin typeface="Trebuchet MS"/>
                <a:cs typeface="Trebuchet MS"/>
              </a:rPr>
              <a:t> </a:t>
            </a:r>
            <a:r>
              <a:rPr sz="1100" spc="10" dirty="0">
                <a:latin typeface="Trebuchet MS"/>
                <a:cs typeface="Trebuchet MS"/>
              </a:rPr>
              <a:t>Sparkling</a:t>
            </a:r>
            <a:r>
              <a:rPr sz="1100" spc="-25" dirty="0">
                <a:latin typeface="Trebuchet MS"/>
                <a:cs typeface="Trebuchet MS"/>
              </a:rPr>
              <a:t> </a:t>
            </a:r>
            <a:r>
              <a:rPr sz="1100" spc="10" dirty="0">
                <a:latin typeface="Trebuchet MS"/>
                <a:cs typeface="Trebuchet MS"/>
              </a:rPr>
              <a:t>Water</a:t>
            </a:r>
            <a:r>
              <a:rPr sz="1100" spc="-10" dirty="0">
                <a:latin typeface="Trebuchet MS"/>
                <a:cs typeface="Trebuchet MS"/>
              </a:rPr>
              <a:t> </a:t>
            </a:r>
            <a:r>
              <a:rPr sz="1100" spc="10" dirty="0">
                <a:latin typeface="Trebuchet MS"/>
                <a:cs typeface="Trebuchet MS"/>
              </a:rPr>
              <a:t>750ml</a:t>
            </a:r>
            <a:r>
              <a:rPr sz="1100" spc="320" dirty="0">
                <a:latin typeface="Trebuchet MS"/>
                <a:cs typeface="Trebuchet MS"/>
              </a:rPr>
              <a:t> </a:t>
            </a:r>
            <a:r>
              <a:rPr sz="1100" spc="-10" dirty="0">
                <a:latin typeface="Trebuchet MS"/>
                <a:cs typeface="Trebuchet MS"/>
              </a:rPr>
              <a:t>$8.00</a:t>
            </a:r>
            <a:endParaRPr sz="1100">
              <a:latin typeface="Trebuchet MS"/>
              <a:cs typeface="Trebuchet MS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884200" y="8671855"/>
          <a:ext cx="2778124" cy="65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7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4465">
                <a:tc>
                  <a:txBody>
                    <a:bodyPr/>
                    <a:lstStyle/>
                    <a:p>
                      <a:pPr marL="31750">
                        <a:lnSpc>
                          <a:spcPts val="1195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Tea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25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English</a:t>
                      </a:r>
                      <a:r>
                        <a:rPr sz="11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Breakfast</a:t>
                      </a:r>
                      <a:r>
                        <a:rPr sz="1100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75" dirty="0">
                          <a:latin typeface="Trebuchet MS"/>
                          <a:cs typeface="Trebuchet MS"/>
                        </a:rPr>
                        <a:t>|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31750">
                        <a:lnSpc>
                          <a:spcPts val="126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Earl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Grey</a:t>
                      </a:r>
                      <a:r>
                        <a:rPr sz="11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325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sz="11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Green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20" dirty="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1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cups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$10.00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31750">
                        <a:lnSpc>
                          <a:spcPts val="1255"/>
                        </a:lnSpc>
                        <a:spcBef>
                          <a:spcPts val="585"/>
                        </a:spcBef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Plunger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coﬀee</a:t>
                      </a:r>
                      <a:r>
                        <a:rPr sz="1100" spc="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220" dirty="0"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1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40" dirty="0">
                          <a:latin typeface="Trebuchet MS"/>
                          <a:cs typeface="Trebuchet MS"/>
                        </a:rPr>
                        <a:t>cups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255"/>
                        </a:lnSpc>
                        <a:spcBef>
                          <a:spcPts val="585"/>
                        </a:spcBef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$10.00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677995" y="1256048"/>
            <a:ext cx="6158230" cy="34036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53340" rIns="0" bIns="0" rtlCol="0">
            <a:spAutoFit/>
          </a:bodyPr>
          <a:lstStyle/>
          <a:p>
            <a:pPr marL="507365">
              <a:lnSpc>
                <a:spcPct val="100000"/>
              </a:lnSpc>
              <a:spcBef>
                <a:spcPts val="420"/>
              </a:spcBef>
              <a:tabLst>
                <a:tab pos="3707765" algn="l"/>
                <a:tab pos="5464175" algn="l"/>
              </a:tabLst>
            </a:pPr>
            <a:r>
              <a:rPr sz="1400" b="1" dirty="0">
                <a:latin typeface="Trebuchet MS"/>
                <a:cs typeface="Trebuchet MS"/>
              </a:rPr>
              <a:t>White</a:t>
            </a:r>
            <a:r>
              <a:rPr sz="1400" b="1" spc="65" dirty="0">
                <a:latin typeface="Trebuchet MS"/>
                <a:cs typeface="Trebuchet MS"/>
              </a:rPr>
              <a:t> </a:t>
            </a:r>
            <a:r>
              <a:rPr sz="1400" b="1" spc="35" dirty="0">
                <a:latin typeface="Trebuchet MS"/>
                <a:cs typeface="Trebuchet MS"/>
              </a:rPr>
              <a:t>Wine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55" dirty="0">
                <a:latin typeface="Trebuchet MS"/>
                <a:cs typeface="Trebuchet MS"/>
              </a:rPr>
              <a:t>Glass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-10" dirty="0">
                <a:latin typeface="Trebuchet MS"/>
                <a:cs typeface="Trebuchet MS"/>
              </a:rPr>
              <a:t>Bottle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995" y="3233178"/>
            <a:ext cx="6158230" cy="34036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53340" rIns="0" bIns="0" rtlCol="0">
            <a:spAutoFit/>
          </a:bodyPr>
          <a:lstStyle/>
          <a:p>
            <a:pPr marL="508000">
              <a:lnSpc>
                <a:spcPct val="100000"/>
              </a:lnSpc>
              <a:spcBef>
                <a:spcPts val="420"/>
              </a:spcBef>
              <a:tabLst>
                <a:tab pos="3707765" algn="l"/>
                <a:tab pos="5506720" algn="l"/>
              </a:tabLst>
            </a:pPr>
            <a:r>
              <a:rPr sz="1400" b="1" spc="60" dirty="0">
                <a:latin typeface="Trebuchet MS"/>
                <a:cs typeface="Trebuchet MS"/>
              </a:rPr>
              <a:t>Red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spc="35" dirty="0">
                <a:latin typeface="Trebuchet MS"/>
                <a:cs typeface="Trebuchet MS"/>
              </a:rPr>
              <a:t>Wine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55" dirty="0">
                <a:latin typeface="Trebuchet MS"/>
                <a:cs typeface="Trebuchet MS"/>
              </a:rPr>
              <a:t>Glass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-10" dirty="0">
                <a:latin typeface="Trebuchet MS"/>
                <a:cs typeface="Trebuchet MS"/>
              </a:rPr>
              <a:t>Bottle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4600" y="5142880"/>
            <a:ext cx="6158230" cy="34036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53340" rIns="0" bIns="0" rtlCol="0">
            <a:spAutoFit/>
          </a:bodyPr>
          <a:lstStyle/>
          <a:p>
            <a:pPr marL="507365">
              <a:lnSpc>
                <a:spcPct val="100000"/>
              </a:lnSpc>
              <a:spcBef>
                <a:spcPts val="420"/>
              </a:spcBef>
              <a:tabLst>
                <a:tab pos="3707765" algn="l"/>
                <a:tab pos="5506720" algn="l"/>
              </a:tabLst>
            </a:pPr>
            <a:r>
              <a:rPr sz="1400" b="1" spc="20" dirty="0">
                <a:latin typeface="Trebuchet MS"/>
                <a:cs typeface="Trebuchet MS"/>
              </a:rPr>
              <a:t>Sparkling</a:t>
            </a:r>
            <a:r>
              <a:rPr sz="1400" b="1" spc="85" dirty="0">
                <a:latin typeface="Trebuchet MS"/>
                <a:cs typeface="Trebuchet MS"/>
              </a:rPr>
              <a:t> </a:t>
            </a:r>
            <a:r>
              <a:rPr sz="1400" b="1" spc="35" dirty="0">
                <a:latin typeface="Trebuchet MS"/>
                <a:cs typeface="Trebuchet MS"/>
              </a:rPr>
              <a:t>Wine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55" dirty="0">
                <a:latin typeface="Trebuchet MS"/>
                <a:cs typeface="Trebuchet MS"/>
              </a:rPr>
              <a:t>Glass</a:t>
            </a:r>
            <a:r>
              <a:rPr sz="1400" b="1" dirty="0">
                <a:latin typeface="Trebuchet MS"/>
                <a:cs typeface="Trebuchet MS"/>
              </a:rPr>
              <a:t>	</a:t>
            </a:r>
            <a:r>
              <a:rPr sz="1400" b="1" spc="-10" dirty="0">
                <a:latin typeface="Trebuchet MS"/>
                <a:cs typeface="Trebuchet MS"/>
              </a:rPr>
              <a:t>Bottle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0001" y="5788964"/>
            <a:ext cx="2962275" cy="34036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72390" rIns="0" bIns="0" rtlCol="0">
            <a:spAutoFit/>
          </a:bodyPr>
          <a:lstStyle/>
          <a:p>
            <a:pPr marL="927735">
              <a:lnSpc>
                <a:spcPct val="100000"/>
              </a:lnSpc>
              <a:spcBef>
                <a:spcPts val="570"/>
              </a:spcBef>
            </a:pPr>
            <a:r>
              <a:rPr sz="1200" b="1" dirty="0">
                <a:latin typeface="Trebuchet MS"/>
                <a:cs typeface="Trebuchet MS"/>
              </a:rPr>
              <a:t>Alcoholic</a:t>
            </a:r>
            <a:r>
              <a:rPr sz="1200" b="1" spc="17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Drink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77855" y="5780100"/>
            <a:ext cx="3000375" cy="34036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72390" rIns="0" bIns="0" rtlCol="0">
            <a:spAutoFit/>
          </a:bodyPr>
          <a:lstStyle/>
          <a:p>
            <a:pPr marL="765175">
              <a:lnSpc>
                <a:spcPct val="100000"/>
              </a:lnSpc>
              <a:spcBef>
                <a:spcPts val="570"/>
              </a:spcBef>
            </a:pPr>
            <a:r>
              <a:rPr sz="1200" b="1" spc="50" dirty="0">
                <a:latin typeface="Trebuchet MS"/>
                <a:cs typeface="Trebuchet MS"/>
              </a:rPr>
              <a:t>Non-</a:t>
            </a:r>
            <a:r>
              <a:rPr sz="1200" b="1" dirty="0">
                <a:latin typeface="Trebuchet MS"/>
                <a:cs typeface="Trebuchet MS"/>
              </a:rPr>
              <a:t>Alcoholic</a:t>
            </a:r>
            <a:r>
              <a:rPr sz="1200" b="1" spc="180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Drink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65155" y="7928585"/>
            <a:ext cx="2987675" cy="57531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670"/>
              </a:spcBef>
            </a:pPr>
            <a:r>
              <a:rPr sz="1400" b="1" dirty="0">
                <a:latin typeface="Trebuchet MS"/>
                <a:cs typeface="Trebuchet MS"/>
              </a:rPr>
              <a:t>Hot</a:t>
            </a:r>
            <a:r>
              <a:rPr sz="1400" b="1" spc="-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Drinks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ts val="1315"/>
              </a:lnSpc>
            </a:pPr>
            <a:r>
              <a:rPr sz="1100" b="1" dirty="0">
                <a:latin typeface="Trebuchet MS"/>
                <a:cs typeface="Trebuchet MS"/>
              </a:rPr>
              <a:t>(Include</a:t>
            </a:r>
            <a:r>
              <a:rPr sz="1100" b="1" spc="50" dirty="0">
                <a:latin typeface="Trebuchet MS"/>
                <a:cs typeface="Trebuchet MS"/>
              </a:rPr>
              <a:t> </a:t>
            </a:r>
            <a:r>
              <a:rPr sz="1100" b="1" spc="-40" dirty="0">
                <a:latin typeface="Trebuchet MS"/>
                <a:cs typeface="Trebuchet MS"/>
              </a:rPr>
              <a:t>2x</a:t>
            </a:r>
            <a:r>
              <a:rPr sz="1100" b="1" spc="6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Choc</a:t>
            </a:r>
            <a:r>
              <a:rPr sz="1100" b="1" spc="60" dirty="0">
                <a:latin typeface="Trebuchet MS"/>
                <a:cs typeface="Trebuchet MS"/>
              </a:rPr>
              <a:t> </a:t>
            </a:r>
            <a:r>
              <a:rPr sz="1100" b="1" dirty="0">
                <a:latin typeface="Trebuchet MS"/>
                <a:cs typeface="Trebuchet MS"/>
              </a:rPr>
              <a:t>Chips</a:t>
            </a:r>
            <a:r>
              <a:rPr sz="1100" b="1" spc="65" dirty="0">
                <a:latin typeface="Trebuchet MS"/>
                <a:cs typeface="Trebuchet MS"/>
              </a:rPr>
              <a:t> </a:t>
            </a:r>
            <a:r>
              <a:rPr sz="1100" b="1" spc="-10" dirty="0">
                <a:latin typeface="Trebuchet MS"/>
                <a:cs typeface="Trebuchet MS"/>
              </a:rPr>
              <a:t>Cookies)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6155" y="9618598"/>
            <a:ext cx="6066790" cy="707390"/>
          </a:xfrm>
          <a:prstGeom prst="rect">
            <a:avLst/>
          </a:prstGeom>
          <a:solidFill>
            <a:srgbClr val="FFC629"/>
          </a:solidFill>
        </p:spPr>
        <p:txBody>
          <a:bodyPr vert="horz" wrap="square" lIns="0" tIns="41910" rIns="0" bIns="0" rtlCol="0">
            <a:spAutoFit/>
          </a:bodyPr>
          <a:lstStyle/>
          <a:p>
            <a:pPr marL="1882139" marR="104775" indent="-1770380">
              <a:lnSpc>
                <a:spcPct val="100000"/>
              </a:lnSpc>
              <a:spcBef>
                <a:spcPts val="330"/>
              </a:spcBef>
            </a:pPr>
            <a:r>
              <a:rPr sz="2000" spc="100" dirty="0">
                <a:latin typeface="Trebuchet MS"/>
                <a:cs typeface="Trebuchet MS"/>
              </a:rPr>
              <a:t>Any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wine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70" dirty="0">
                <a:latin typeface="Trebuchet MS"/>
                <a:cs typeface="Trebuchet MS"/>
              </a:rPr>
              <a:t>and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Bluﬀ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Spirits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70" dirty="0">
                <a:latin typeface="Trebuchet MS"/>
                <a:cs typeface="Trebuchet MS"/>
              </a:rPr>
              <a:t>purchased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70" dirty="0">
                <a:latin typeface="Trebuchet MS"/>
                <a:cs typeface="Trebuchet MS"/>
              </a:rPr>
              <a:t>can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95" dirty="0">
                <a:latin typeface="Trebuchet MS"/>
                <a:cs typeface="Trebuchet MS"/>
              </a:rPr>
              <a:t>be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taken </a:t>
            </a:r>
            <a:r>
              <a:rPr sz="2000" spc="100" dirty="0">
                <a:latin typeface="Trebuchet MS"/>
                <a:cs typeface="Trebuchet MS"/>
              </a:rPr>
              <a:t>home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if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not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finished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310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Palatino Linotype</vt:lpstr>
      <vt:lpstr>Shelia VNF</vt:lpstr>
      <vt:lpstr>Times New Roman</vt:lpstr>
      <vt:lpstr>Trebuchet MS</vt:lpstr>
      <vt:lpstr>Office Theme</vt:lpstr>
      <vt:lpstr>Craigie Knowe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Drink List Summer 2025</dc:title>
  <dc:creator>Glenn Travers</dc:creator>
  <cp:lastModifiedBy>Glenn Travers</cp:lastModifiedBy>
  <cp:revision>2</cp:revision>
  <cp:lastPrinted>2026-02-03T02:15:30Z</cp:lastPrinted>
  <dcterms:created xsi:type="dcterms:W3CDTF">2026-02-03T02:07:04Z</dcterms:created>
  <dcterms:modified xsi:type="dcterms:W3CDTF">2026-02-03T02:17:19Z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2025-12-02T00:00:00Z</vt:filetime>
  </property>
  <property fmtid="{D5CDD505-2E9C-101B-9397-08002B2CF9AE}" pid="3" name="Creator">
    <vt:lpwstr>Pages</vt:lpwstr>
  </property>
  <property fmtid="{D5CDD505-2E9C-101B-9397-08002B2CF9AE}" pid="4" name="LastSaved">
    <vt:filetime>2026-02-03T00:00:00Z</vt:filetime>
  </property>
  <property fmtid="{D5CDD505-2E9C-101B-9397-08002B2CF9AE}" pid="5" name="Producer">
    <vt:lpwstr>macOS Version 13.7.1 (Build 22H221) Quartz PDFContext</vt:lpwstr>
  </property>
</Properties>
</file>